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8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5AFA73-8279-4B93-B8D8-04D31B75CFC5}" v="85" dt="2025-12-24T16:47:07.3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yalungu, Lungelo" userId="3a4a8ce9-75a9-42d8-8e00-171453a93d70" providerId="ADAL" clId="{9D5AFA73-8279-4B93-B8D8-04D31B75CFC5}"/>
    <pc:docChg chg="undo custSel addSld modSld">
      <pc:chgData name="Nyalungu, Lungelo" userId="3a4a8ce9-75a9-42d8-8e00-171453a93d70" providerId="ADAL" clId="{9D5AFA73-8279-4B93-B8D8-04D31B75CFC5}" dt="2025-12-24T16:52:57.713" v="3823" actId="20577"/>
      <pc:docMkLst>
        <pc:docMk/>
      </pc:docMkLst>
      <pc:sldChg chg="modSp mod">
        <pc:chgData name="Nyalungu, Lungelo" userId="3a4a8ce9-75a9-42d8-8e00-171453a93d70" providerId="ADAL" clId="{9D5AFA73-8279-4B93-B8D8-04D31B75CFC5}" dt="2025-12-24T16:04:08.545" v="941" actId="14100"/>
        <pc:sldMkLst>
          <pc:docMk/>
          <pc:sldMk cId="0" sldId="256"/>
        </pc:sldMkLst>
        <pc:spChg chg="mod">
          <ac:chgData name="Nyalungu, Lungelo" userId="3a4a8ce9-75a9-42d8-8e00-171453a93d70" providerId="ADAL" clId="{9D5AFA73-8279-4B93-B8D8-04D31B75CFC5}" dt="2025-12-24T16:04:08.545" v="941" actId="14100"/>
          <ac:spMkLst>
            <pc:docMk/>
            <pc:sldMk cId="0" sldId="256"/>
            <ac:spMk id="2" creationId="{00000000-0000-0000-0000-000000000000}"/>
          </ac:spMkLst>
        </pc:spChg>
        <pc:spChg chg="mod">
          <ac:chgData name="Nyalungu, Lungelo" userId="3a4a8ce9-75a9-42d8-8e00-171453a93d70" providerId="ADAL" clId="{9D5AFA73-8279-4B93-B8D8-04D31B75CFC5}" dt="2025-12-24T16:00:08.895" v="686" actId="27636"/>
          <ac:spMkLst>
            <pc:docMk/>
            <pc:sldMk cId="0" sldId="256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9D5AFA73-8279-4B93-B8D8-04D31B75CFC5}" dt="2025-12-24T16:51:57.705" v="3804" actId="14100"/>
        <pc:sldMkLst>
          <pc:docMk/>
          <pc:sldMk cId="0" sldId="257"/>
        </pc:sldMkLst>
        <pc:spChg chg="mod">
          <ac:chgData name="Nyalungu, Lungelo" userId="3a4a8ce9-75a9-42d8-8e00-171453a93d70" providerId="ADAL" clId="{9D5AFA73-8279-4B93-B8D8-04D31B75CFC5}" dt="2025-12-24T15:49:45.522" v="191" actId="14100"/>
          <ac:spMkLst>
            <pc:docMk/>
            <pc:sldMk cId="0" sldId="257"/>
            <ac:spMk id="2" creationId="{00000000-0000-0000-0000-000000000000}"/>
          </ac:spMkLst>
        </pc:spChg>
        <pc:spChg chg="mod">
          <ac:chgData name="Nyalungu, Lungelo" userId="3a4a8ce9-75a9-42d8-8e00-171453a93d70" providerId="ADAL" clId="{9D5AFA73-8279-4B93-B8D8-04D31B75CFC5}" dt="2025-12-24T16:51:57.705" v="3804" actId="14100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9D5AFA73-8279-4B93-B8D8-04D31B75CFC5}" dt="2025-12-24T16:03:04.040" v="907" actId="20577"/>
        <pc:sldMkLst>
          <pc:docMk/>
          <pc:sldMk cId="0" sldId="258"/>
        </pc:sldMkLst>
        <pc:spChg chg="mod">
          <ac:chgData name="Nyalungu, Lungelo" userId="3a4a8ce9-75a9-42d8-8e00-171453a93d70" providerId="ADAL" clId="{9D5AFA73-8279-4B93-B8D8-04D31B75CFC5}" dt="2025-12-24T15:56:55.553" v="385" actId="14100"/>
          <ac:spMkLst>
            <pc:docMk/>
            <pc:sldMk cId="0" sldId="258"/>
            <ac:spMk id="2" creationId="{00000000-0000-0000-0000-000000000000}"/>
          </ac:spMkLst>
        </pc:spChg>
        <pc:spChg chg="mod">
          <ac:chgData name="Nyalungu, Lungelo" userId="3a4a8ce9-75a9-42d8-8e00-171453a93d70" providerId="ADAL" clId="{9D5AFA73-8279-4B93-B8D8-04D31B75CFC5}" dt="2025-12-24T16:03:04.040" v="907" actId="20577"/>
          <ac:spMkLst>
            <pc:docMk/>
            <pc:sldMk cId="0" sldId="258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9D5AFA73-8279-4B93-B8D8-04D31B75CFC5}" dt="2025-12-24T16:10:19.151" v="1325" actId="1035"/>
        <pc:sldMkLst>
          <pc:docMk/>
          <pc:sldMk cId="0" sldId="259"/>
        </pc:sldMkLst>
        <pc:spChg chg="mod">
          <ac:chgData name="Nyalungu, Lungelo" userId="3a4a8ce9-75a9-42d8-8e00-171453a93d70" providerId="ADAL" clId="{9D5AFA73-8279-4B93-B8D8-04D31B75CFC5}" dt="2025-12-24T16:10:19.151" v="1325" actId="1035"/>
          <ac:spMkLst>
            <pc:docMk/>
            <pc:sldMk cId="0" sldId="259"/>
            <ac:spMk id="2" creationId="{00000000-0000-0000-0000-000000000000}"/>
          </ac:spMkLst>
        </pc:spChg>
        <pc:spChg chg="mod">
          <ac:chgData name="Nyalungu, Lungelo" userId="3a4a8ce9-75a9-42d8-8e00-171453a93d70" providerId="ADAL" clId="{9D5AFA73-8279-4B93-B8D8-04D31B75CFC5}" dt="2025-12-24T16:09:12.167" v="1320" actId="27636"/>
          <ac:spMkLst>
            <pc:docMk/>
            <pc:sldMk cId="0" sldId="259"/>
            <ac:spMk id="3" creationId="{00000000-0000-0000-0000-000000000000}"/>
          </ac:spMkLst>
        </pc:spChg>
      </pc:sldChg>
      <pc:sldChg chg="modSp mod">
        <pc:chgData name="Nyalungu, Lungelo" userId="3a4a8ce9-75a9-42d8-8e00-171453a93d70" providerId="ADAL" clId="{9D5AFA73-8279-4B93-B8D8-04D31B75CFC5}" dt="2025-12-24T16:15:07.480" v="1736" actId="20577"/>
        <pc:sldMkLst>
          <pc:docMk/>
          <pc:sldMk cId="0" sldId="260"/>
        </pc:sldMkLst>
        <pc:spChg chg="mod">
          <ac:chgData name="Nyalungu, Lungelo" userId="3a4a8ce9-75a9-42d8-8e00-171453a93d70" providerId="ADAL" clId="{9D5AFA73-8279-4B93-B8D8-04D31B75CFC5}" dt="2025-12-24T16:10:49.083" v="1350" actId="20577"/>
          <ac:spMkLst>
            <pc:docMk/>
            <pc:sldMk cId="0" sldId="260"/>
            <ac:spMk id="2" creationId="{00000000-0000-0000-0000-000000000000}"/>
          </ac:spMkLst>
        </pc:spChg>
        <pc:spChg chg="mod">
          <ac:chgData name="Nyalungu, Lungelo" userId="3a4a8ce9-75a9-42d8-8e00-171453a93d70" providerId="ADAL" clId="{9D5AFA73-8279-4B93-B8D8-04D31B75CFC5}" dt="2025-12-24T16:15:07.480" v="1736" actId="20577"/>
          <ac:spMkLst>
            <pc:docMk/>
            <pc:sldMk cId="0" sldId="260"/>
            <ac:spMk id="3" creationId="{00000000-0000-0000-0000-000000000000}"/>
          </ac:spMkLst>
        </pc:spChg>
      </pc:sldChg>
      <pc:sldChg chg="addSp modSp mod setBg">
        <pc:chgData name="Nyalungu, Lungelo" userId="3a4a8ce9-75a9-42d8-8e00-171453a93d70" providerId="ADAL" clId="{9D5AFA73-8279-4B93-B8D8-04D31B75CFC5}" dt="2025-12-24T16:52:22.719" v="3807" actId="1076"/>
        <pc:sldMkLst>
          <pc:docMk/>
          <pc:sldMk cId="0" sldId="261"/>
        </pc:sldMkLst>
        <pc:spChg chg="mod">
          <ac:chgData name="Nyalungu, Lungelo" userId="3a4a8ce9-75a9-42d8-8e00-171453a93d70" providerId="ADAL" clId="{9D5AFA73-8279-4B93-B8D8-04D31B75CFC5}" dt="2025-12-24T16:20:12.970" v="1865" actId="26606"/>
          <ac:spMkLst>
            <pc:docMk/>
            <pc:sldMk cId="0" sldId="261"/>
            <ac:spMk id="2" creationId="{00000000-0000-0000-0000-000000000000}"/>
          </ac:spMkLst>
        </pc:spChg>
        <pc:spChg chg="mod">
          <ac:chgData name="Nyalungu, Lungelo" userId="3a4a8ce9-75a9-42d8-8e00-171453a93d70" providerId="ADAL" clId="{9D5AFA73-8279-4B93-B8D8-04D31B75CFC5}" dt="2025-12-24T16:52:22.719" v="3807" actId="1076"/>
          <ac:spMkLst>
            <pc:docMk/>
            <pc:sldMk cId="0" sldId="261"/>
            <ac:spMk id="3" creationId="{00000000-0000-0000-0000-000000000000}"/>
          </ac:spMkLst>
        </pc:spChg>
        <pc:picChg chg="add mod">
          <ac:chgData name="Nyalungu, Lungelo" userId="3a4a8ce9-75a9-42d8-8e00-171453a93d70" providerId="ADAL" clId="{9D5AFA73-8279-4B93-B8D8-04D31B75CFC5}" dt="2025-12-24T16:19:06.051" v="1861" actId="1076"/>
          <ac:picMkLst>
            <pc:docMk/>
            <pc:sldMk cId="0" sldId="261"/>
            <ac:picMk id="1026" creationId="{EB824A9E-2DE7-7067-49EB-90DCC28F1C7F}"/>
          </ac:picMkLst>
        </pc:picChg>
        <pc:picChg chg="add mod">
          <ac:chgData name="Nyalungu, Lungelo" userId="3a4a8ce9-75a9-42d8-8e00-171453a93d70" providerId="ADAL" clId="{9D5AFA73-8279-4B93-B8D8-04D31B75CFC5}" dt="2025-12-24T16:23:46.908" v="2148" actId="1076"/>
          <ac:picMkLst>
            <pc:docMk/>
            <pc:sldMk cId="0" sldId="261"/>
            <ac:picMk id="1028" creationId="{70132B6B-19FF-EF9D-4C17-35438E0A581C}"/>
          </ac:picMkLst>
        </pc:picChg>
        <pc:picChg chg="add mod">
          <ac:chgData name="Nyalungu, Lungelo" userId="3a4a8ce9-75a9-42d8-8e00-171453a93d70" providerId="ADAL" clId="{9D5AFA73-8279-4B93-B8D8-04D31B75CFC5}" dt="2025-12-24T16:23:49.571" v="2149" actId="1076"/>
          <ac:picMkLst>
            <pc:docMk/>
            <pc:sldMk cId="0" sldId="261"/>
            <ac:picMk id="1030" creationId="{7C14FE8B-A223-E87B-0D00-8836A897B328}"/>
          </ac:picMkLst>
        </pc:picChg>
      </pc:sldChg>
      <pc:sldChg chg="modSp mod">
        <pc:chgData name="Nyalungu, Lungelo" userId="3a4a8ce9-75a9-42d8-8e00-171453a93d70" providerId="ADAL" clId="{9D5AFA73-8279-4B93-B8D8-04D31B75CFC5}" dt="2025-12-24T16:33:05.465" v="2540" actId="27636"/>
        <pc:sldMkLst>
          <pc:docMk/>
          <pc:sldMk cId="0" sldId="262"/>
        </pc:sldMkLst>
        <pc:spChg chg="mod">
          <ac:chgData name="Nyalungu, Lungelo" userId="3a4a8ce9-75a9-42d8-8e00-171453a93d70" providerId="ADAL" clId="{9D5AFA73-8279-4B93-B8D8-04D31B75CFC5}" dt="2025-12-24T16:24:20.796" v="2180" actId="14100"/>
          <ac:spMkLst>
            <pc:docMk/>
            <pc:sldMk cId="0" sldId="262"/>
            <ac:spMk id="2" creationId="{00000000-0000-0000-0000-000000000000}"/>
          </ac:spMkLst>
        </pc:spChg>
        <pc:spChg chg="mod">
          <ac:chgData name="Nyalungu, Lungelo" userId="3a4a8ce9-75a9-42d8-8e00-171453a93d70" providerId="ADAL" clId="{9D5AFA73-8279-4B93-B8D8-04D31B75CFC5}" dt="2025-12-24T16:33:05.465" v="2540" actId="27636"/>
          <ac:spMkLst>
            <pc:docMk/>
            <pc:sldMk cId="0" sldId="262"/>
            <ac:spMk id="3" creationId="{00000000-0000-0000-0000-000000000000}"/>
          </ac:spMkLst>
        </pc:spChg>
      </pc:sldChg>
      <pc:sldChg chg="addSp modSp mod">
        <pc:chgData name="Nyalungu, Lungelo" userId="3a4a8ce9-75a9-42d8-8e00-171453a93d70" providerId="ADAL" clId="{9D5AFA73-8279-4B93-B8D8-04D31B75CFC5}" dt="2025-12-24T16:52:57.713" v="3823" actId="20577"/>
        <pc:sldMkLst>
          <pc:docMk/>
          <pc:sldMk cId="0" sldId="263"/>
        </pc:sldMkLst>
        <pc:spChg chg="mod">
          <ac:chgData name="Nyalungu, Lungelo" userId="3a4a8ce9-75a9-42d8-8e00-171453a93d70" providerId="ADAL" clId="{9D5AFA73-8279-4B93-B8D8-04D31B75CFC5}" dt="2025-12-24T16:37:54.179" v="2931" actId="14100"/>
          <ac:spMkLst>
            <pc:docMk/>
            <pc:sldMk cId="0" sldId="263"/>
            <ac:spMk id="2" creationId="{00000000-0000-0000-0000-000000000000}"/>
          </ac:spMkLst>
        </pc:spChg>
        <pc:spChg chg="mod">
          <ac:chgData name="Nyalungu, Lungelo" userId="3a4a8ce9-75a9-42d8-8e00-171453a93d70" providerId="ADAL" clId="{9D5AFA73-8279-4B93-B8D8-04D31B75CFC5}" dt="2025-12-24T16:52:57.713" v="3823" actId="20577"/>
          <ac:spMkLst>
            <pc:docMk/>
            <pc:sldMk cId="0" sldId="263"/>
            <ac:spMk id="3" creationId="{00000000-0000-0000-0000-000000000000}"/>
          </ac:spMkLst>
        </pc:spChg>
        <pc:picChg chg="add mod">
          <ac:chgData name="Nyalungu, Lungelo" userId="3a4a8ce9-75a9-42d8-8e00-171453a93d70" providerId="ADAL" clId="{9D5AFA73-8279-4B93-B8D8-04D31B75CFC5}" dt="2025-12-24T16:39:25.234" v="2950" actId="1076"/>
          <ac:picMkLst>
            <pc:docMk/>
            <pc:sldMk cId="0" sldId="263"/>
            <ac:picMk id="5" creationId="{A2D94499-49C6-D161-BEF0-D050788FEAD8}"/>
          </ac:picMkLst>
        </pc:picChg>
        <pc:picChg chg="add mod">
          <ac:chgData name="Nyalungu, Lungelo" userId="3a4a8ce9-75a9-42d8-8e00-171453a93d70" providerId="ADAL" clId="{9D5AFA73-8279-4B93-B8D8-04D31B75CFC5}" dt="2025-12-24T16:39:41.331" v="2951" actId="1076"/>
          <ac:picMkLst>
            <pc:docMk/>
            <pc:sldMk cId="0" sldId="263"/>
            <ac:picMk id="7" creationId="{248E6C99-976A-5710-75B9-A992D7883E16}"/>
          </ac:picMkLst>
        </pc:picChg>
        <pc:picChg chg="add mod">
          <ac:chgData name="Nyalungu, Lungelo" userId="3a4a8ce9-75a9-42d8-8e00-171453a93d70" providerId="ADAL" clId="{9D5AFA73-8279-4B93-B8D8-04D31B75CFC5}" dt="2025-12-24T16:39:12.585" v="2946" actId="1076"/>
          <ac:picMkLst>
            <pc:docMk/>
            <pc:sldMk cId="0" sldId="263"/>
            <ac:picMk id="9" creationId="{1146EA06-7EB2-E3BE-9D58-F271C6247DC4}"/>
          </ac:picMkLst>
        </pc:picChg>
      </pc:sldChg>
      <pc:sldChg chg="modSp mod">
        <pc:chgData name="Nyalungu, Lungelo" userId="3a4a8ce9-75a9-42d8-8e00-171453a93d70" providerId="ADAL" clId="{9D5AFA73-8279-4B93-B8D8-04D31B75CFC5}" dt="2025-12-24T16:45:23.436" v="3363" actId="20577"/>
        <pc:sldMkLst>
          <pc:docMk/>
          <pc:sldMk cId="0" sldId="264"/>
        </pc:sldMkLst>
        <pc:spChg chg="mod">
          <ac:chgData name="Nyalungu, Lungelo" userId="3a4a8ce9-75a9-42d8-8e00-171453a93d70" providerId="ADAL" clId="{9D5AFA73-8279-4B93-B8D8-04D31B75CFC5}" dt="2025-12-24T16:40:51.517" v="2971" actId="20577"/>
          <ac:spMkLst>
            <pc:docMk/>
            <pc:sldMk cId="0" sldId="264"/>
            <ac:spMk id="2" creationId="{00000000-0000-0000-0000-000000000000}"/>
          </ac:spMkLst>
        </pc:spChg>
        <pc:spChg chg="mod">
          <ac:chgData name="Nyalungu, Lungelo" userId="3a4a8ce9-75a9-42d8-8e00-171453a93d70" providerId="ADAL" clId="{9D5AFA73-8279-4B93-B8D8-04D31B75CFC5}" dt="2025-12-24T16:45:23.436" v="3363" actId="20577"/>
          <ac:spMkLst>
            <pc:docMk/>
            <pc:sldMk cId="0" sldId="264"/>
            <ac:spMk id="3" creationId="{00000000-0000-0000-0000-000000000000}"/>
          </ac:spMkLst>
        </pc:spChg>
      </pc:sldChg>
      <pc:sldChg chg="modSp mod modAnim">
        <pc:chgData name="Nyalungu, Lungelo" userId="3a4a8ce9-75a9-42d8-8e00-171453a93d70" providerId="ADAL" clId="{9D5AFA73-8279-4B93-B8D8-04D31B75CFC5}" dt="2025-12-24T15:44:34.713" v="76" actId="20577"/>
        <pc:sldMkLst>
          <pc:docMk/>
          <pc:sldMk cId="1070080114" sldId="266"/>
        </pc:sldMkLst>
        <pc:spChg chg="mod">
          <ac:chgData name="Nyalungu, Lungelo" userId="3a4a8ce9-75a9-42d8-8e00-171453a93d70" providerId="ADAL" clId="{9D5AFA73-8279-4B93-B8D8-04D31B75CFC5}" dt="2025-12-24T15:44:13.600" v="62" actId="20577"/>
          <ac:spMkLst>
            <pc:docMk/>
            <pc:sldMk cId="1070080114" sldId="266"/>
            <ac:spMk id="2" creationId="{AD090F3E-6314-72F5-8B64-620134894342}"/>
          </ac:spMkLst>
        </pc:spChg>
        <pc:spChg chg="mod">
          <ac:chgData name="Nyalungu, Lungelo" userId="3a4a8ce9-75a9-42d8-8e00-171453a93d70" providerId="ADAL" clId="{9D5AFA73-8279-4B93-B8D8-04D31B75CFC5}" dt="2025-12-24T15:44:34.713" v="76" actId="20577"/>
          <ac:spMkLst>
            <pc:docMk/>
            <pc:sldMk cId="1070080114" sldId="266"/>
            <ac:spMk id="4" creationId="{C373F8C9-27CC-5F73-8A9B-9A0C2AAE6989}"/>
          </ac:spMkLst>
        </pc:spChg>
      </pc:sldChg>
      <pc:sldChg chg="modSp add mod">
        <pc:chgData name="Nyalungu, Lungelo" userId="3a4a8ce9-75a9-42d8-8e00-171453a93d70" providerId="ADAL" clId="{9D5AFA73-8279-4B93-B8D8-04D31B75CFC5}" dt="2025-12-24T16:50:41.468" v="3802" actId="27636"/>
        <pc:sldMkLst>
          <pc:docMk/>
          <pc:sldMk cId="3156499096" sldId="268"/>
        </pc:sldMkLst>
        <pc:spChg chg="mod">
          <ac:chgData name="Nyalungu, Lungelo" userId="3a4a8ce9-75a9-42d8-8e00-171453a93d70" providerId="ADAL" clId="{9D5AFA73-8279-4B93-B8D8-04D31B75CFC5}" dt="2025-12-24T16:46:25.883" v="3398" actId="20577"/>
          <ac:spMkLst>
            <pc:docMk/>
            <pc:sldMk cId="3156499096" sldId="268"/>
            <ac:spMk id="2" creationId="{6393FD86-6D90-09D1-E69A-54E77AB0EC49}"/>
          </ac:spMkLst>
        </pc:spChg>
        <pc:spChg chg="mod">
          <ac:chgData name="Nyalungu, Lungelo" userId="3a4a8ce9-75a9-42d8-8e00-171453a93d70" providerId="ADAL" clId="{9D5AFA73-8279-4B93-B8D8-04D31B75CFC5}" dt="2025-12-24T16:50:41.468" v="3802" actId="27636"/>
          <ac:spMkLst>
            <pc:docMk/>
            <pc:sldMk cId="3156499096" sldId="268"/>
            <ac:spMk id="3" creationId="{788B71BD-2F86-71E7-E713-80706CBF8BA5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22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45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26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70512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79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06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49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4374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681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5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29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7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97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83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23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116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96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571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3027759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141809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676400"/>
            <a:ext cx="211455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6096000"/>
            <a:ext cx="745301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  <p:pic>
        <p:nvPicPr>
          <p:cNvPr id="6" name="Picture 5" descr="Data displayed on screen">
            <a:extLst>
              <a:ext uri="{FF2B5EF4-FFF2-40B4-BE49-F238E27FC236}">
                <a16:creationId xmlns:a16="http://schemas.microsoft.com/office/drawing/2014/main" id="{473F6DD3-6C2A-F278-6F86-8097A54E840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9091" r="19091"/>
          <a:stretch>
            <a:fillRect/>
          </a:stretch>
        </p:blipFill>
        <p:spPr>
          <a:xfrm>
            <a:off x="0" y="10"/>
            <a:ext cx="9143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090F3E-6314-72F5-8B64-620134894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187" y="1454727"/>
            <a:ext cx="6619243" cy="32070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ZA" sz="4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 Card Fraud Detection Using Machine Learning</a:t>
            </a:r>
            <a:b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Protecting Digital Payments with Machine Learning</a:t>
            </a:r>
            <a:endParaRPr lang="en-US" sz="4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73F8C9-27CC-5F73-8A9B-9A0C2AAE6989}"/>
              </a:ext>
            </a:extLst>
          </p:cNvPr>
          <p:cNvSpPr txBox="1">
            <a:spLocks/>
          </p:cNvSpPr>
          <p:nvPr/>
        </p:nvSpPr>
        <p:spPr>
          <a:xfrm>
            <a:off x="1261187" y="6243717"/>
            <a:ext cx="5305868" cy="46656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7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defTabSz="4572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sz="1400" b="1" cap="all" dirty="0">
                <a:solidFill>
                  <a:srgbClr val="FFB4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Peer presentation | Fintech Fraud Model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7008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Explainability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2052925"/>
            <a:ext cx="6865452" cy="435235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for a model to be transparent, especially for financial decisions (lots of regulatory requirements). </a:t>
            </a:r>
          </a:p>
          <a:p>
            <a:pPr marL="0" indent="0">
              <a:buNone/>
            </a:pP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models need to have levels of good accountability.</a:t>
            </a:r>
          </a:p>
          <a:p>
            <a:pPr marL="0" indent="0">
              <a:buNone/>
            </a:pP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SHAP is used to explain how features influence predictions (see SHAP plot on the right)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5A107A-8C2F-6DFD-F226-32DF2381C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3FD86-6D90-09D1-E69A-54E77AB0E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49362"/>
          </a:xfrm>
        </p:spPr>
        <p:txBody>
          <a:bodyPr/>
          <a:lstStyle/>
          <a:p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AI, Bias &amp; Limitations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B71BD-2F86-71E7-E713-80706CBF8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052925"/>
            <a:ext cx="6711654" cy="45063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concerns: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positives inconvenience customers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 features reduce human interpretability</a:t>
            </a:r>
          </a:p>
          <a:p>
            <a:pPr marL="0" indent="0">
              <a:buNone/>
            </a:pP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Bias Considerations: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demographic features available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indirect bias through transactions</a:t>
            </a: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Mitigations:</a:t>
            </a: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 tuning, human review of high-risk cases</a:t>
            </a: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retraining and improvement</a:t>
            </a:r>
          </a:p>
        </p:txBody>
      </p:sp>
    </p:spTree>
    <p:extLst>
      <p:ext uri="{BB962C8B-B14F-4D97-AF65-F5344CB8AC3E}">
        <p14:creationId xmlns:p14="http://schemas.microsoft.com/office/powerpoint/2010/main" val="3156499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98B48-AD24-772B-2F0F-57A2695D8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ata displayed on screen">
            <a:extLst>
              <a:ext uri="{FF2B5EF4-FFF2-40B4-BE49-F238E27FC236}">
                <a16:creationId xmlns:a16="http://schemas.microsoft.com/office/drawing/2014/main" id="{3B9E3D94-2543-8AE1-3DBA-3B19CC1A608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9091" r="19091"/>
          <a:stretch>
            <a:fillRect/>
          </a:stretch>
        </p:blipFill>
        <p:spPr>
          <a:xfrm>
            <a:off x="0" y="10"/>
            <a:ext cx="9143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7DD271-77C1-8E91-8EFE-F6085B958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193" y="3041234"/>
            <a:ext cx="3331594" cy="7755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457200">
              <a:lnSpc>
                <a:spcPct val="90000"/>
              </a:lnSpc>
            </a:pP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44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720506" cy="1400466"/>
          </a:xfrm>
        </p:spPr>
        <p:txBody>
          <a:bodyPr/>
          <a:lstStyle/>
          <a:p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 &amp; ML Framing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 card fraud is a major problem in finance and results in significant financial losses</a:t>
            </a:r>
          </a:p>
          <a:p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challenge is to automatically identify fraudulent transactions as they occur</a:t>
            </a:r>
          </a:p>
          <a:p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Framed as a binary classification problem, where:</a:t>
            </a:r>
          </a:p>
          <a:p>
            <a:pPr marL="742964" lvl="2" indent="-342906"/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represents a legitimate transaction</a:t>
            </a:r>
          </a:p>
          <a:p>
            <a:pPr marL="742964" lvl="2" indent="-342906"/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represents a fraudulent transaction</a:t>
            </a:r>
            <a:endParaRPr lang="en-ZA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choose ML?</a:t>
            </a:r>
          </a:p>
          <a:p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systems fail to detect evolving fraud patterns</a:t>
            </a:r>
          </a:p>
          <a:p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can learn complex patterns from historical data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053964"/>
          </a:xfrm>
        </p:spPr>
        <p:txBody>
          <a:bodyPr/>
          <a:lstStyle/>
          <a:p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Overview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091381"/>
            <a:ext cx="6711654" cy="5662709"/>
          </a:xfrm>
        </p:spPr>
        <p:txBody>
          <a:bodyPr>
            <a:noAutofit/>
          </a:bodyPr>
          <a:lstStyle/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contains 284,807 transactions, but only 492 are fraudulent.</a:t>
            </a: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 cases make up only 0.17% of the data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V1–V28: PCA-transformed variables (anonymised for privacy)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Time: Time since first transaction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Amount: Transaction value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Class: Target variable</a:t>
            </a:r>
            <a:endParaRPr lang="en-ZA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is realistic but very imbalanced, which affects model design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085137"/>
          </a:xfrm>
        </p:spPr>
        <p:txBody>
          <a:bodyPr/>
          <a:lstStyle/>
          <a:p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&amp; Success Metrics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8436" y="1699357"/>
            <a:ext cx="6711654" cy="49330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Challenges: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imbalance: most transactions are legit so models may ignore fraud cases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negatives are costly: missing fraud cases leads to financial loss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Chosen Metrics: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 data-driven risk management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Recall: ability to detect fraud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Precision: avoid flagging legit transactions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F1-Score: balance of recall and precision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ROC-AUC: overall classification performance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326" y="452718"/>
            <a:ext cx="7562010" cy="1022514"/>
          </a:xfrm>
        </p:spPr>
        <p:txBody>
          <a:bodyPr/>
          <a:lstStyle/>
          <a:p>
            <a:r>
              <a:rPr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Cleaning &amp; Preprocessing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Steps: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Checked for missing values - found none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Removed duplicate records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Investigated outliers in the data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Scaled numeric features: Amount &amp; Time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Performed train-test split</a:t>
            </a:r>
          </a:p>
          <a:p>
            <a:pPr marL="0" indent="0">
              <a:buNone/>
            </a:pP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Scaling matters because models like Logistic Regression are sensitive to feature size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126700"/>
          </a:xfrm>
        </p:spPr>
        <p:txBody>
          <a:bodyPr/>
          <a:lstStyle/>
          <a:p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Imbalance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to the rarity of fraud cases, the following solutions were applied: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weighting in the models using SMOTE (Synthetic Minority Oversampling Technique)</a:t>
            </a: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Synthetic fraud samples generated</a:t>
            </a:r>
          </a:p>
          <a:p>
            <a:pPr lvl="1"/>
            <a:r>
              <a:rPr lang="en-Z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bias toward majority class prevented</a:t>
            </a:r>
          </a:p>
          <a:p>
            <a:pPr marL="0" indent="0">
              <a:buNone/>
            </a:pP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Outcome:</a:t>
            </a: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 detection was improved without major overfitting</a:t>
            </a:r>
            <a:endParaRPr lang="en-Z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697" y="629266"/>
            <a:ext cx="6939116" cy="1223983"/>
          </a:xfrm>
        </p:spPr>
        <p:txBody>
          <a:bodyPr>
            <a:normAutofit/>
          </a:bodyPr>
          <a:lstStyle/>
          <a:p>
            <a:r>
              <a:rPr lang="en-ZA" sz="3900">
                <a:latin typeface="Times New Roman" panose="02020603050405020304" pitchFamily="18" charset="0"/>
                <a:cs typeface="Times New Roman" panose="02020603050405020304" pitchFamily="18" charset="0"/>
              </a:rPr>
              <a:t>EDA (Exploratory Data Analysis)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3" y="1853249"/>
            <a:ext cx="3549445" cy="4196185"/>
          </a:xfrm>
        </p:spPr>
        <p:txBody>
          <a:bodyPr>
            <a:normAutofit fontScale="92500"/>
          </a:bodyPr>
          <a:lstStyle/>
          <a:p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Fraud transactions tend to involve lower amounts</a:t>
            </a:r>
          </a:p>
          <a:p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Imbalance between fraud and non-fraud visualised on the 1</a:t>
            </a:r>
            <a:r>
              <a:rPr lang="en-ZA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plot</a:t>
            </a:r>
          </a:p>
          <a:p>
            <a:pPr marL="0" indent="0">
              <a:buNone/>
            </a:pPr>
            <a:endParaRPr lang="en-Z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 components show some separation between the classes - visualised on the 2</a:t>
            </a:r>
            <a:r>
              <a:rPr lang="en-ZA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Z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plot</a:t>
            </a:r>
          </a:p>
          <a:p>
            <a:pPr marL="0" indent="0">
              <a:buNone/>
            </a:pPr>
            <a:endParaRPr lang="en-Z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A graph of a class imbalance&#10;&#10;AI-generated content may be incorrect.">
            <a:extLst>
              <a:ext uri="{FF2B5EF4-FFF2-40B4-BE49-F238E27FC236}">
                <a16:creationId xmlns:a16="http://schemas.microsoft.com/office/drawing/2014/main" id="{70132B6B-19FF-EF9D-4C17-35438E0A5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68583" y="1334521"/>
            <a:ext cx="3432258" cy="2345255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C14FE8B-A223-E87B-0D00-8836A897B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583" y="4094356"/>
            <a:ext cx="3432258" cy="248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949362"/>
          </a:xfrm>
        </p:spPr>
        <p:txBody>
          <a:bodyPr/>
          <a:lstStyle/>
          <a:p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Implemented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</a:t>
            </a:r>
          </a:p>
          <a:p>
            <a:r>
              <a:rPr lang="en-ZA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to compare performance and robustness of multiple models to find most optimal one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provides easy </a:t>
            </a:r>
            <a:r>
              <a:rPr lang="en-ZA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intepretability</a:t>
            </a: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Tree-based models capture non-linear patterns</a:t>
            </a:r>
          </a:p>
          <a:p>
            <a:r>
              <a:rPr lang="en-ZA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performs well on imbalanced data</a:t>
            </a:r>
            <a:endParaRPr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557854" cy="1400530"/>
          </a:xfrm>
        </p:spPr>
        <p:txBody>
          <a:bodyPr/>
          <a:lstStyle/>
          <a:p>
            <a:r>
              <a:rPr lang="en-ZA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 &amp; Comparison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699" y="1853248"/>
            <a:ext cx="4245745" cy="490022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evaluation, test data was used</a:t>
            </a: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compared using: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Precision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F1-Score</a:t>
            </a:r>
          </a:p>
          <a:p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ROC-AUC</a:t>
            </a:r>
          </a:p>
          <a:p>
            <a:pPr marL="0" indent="0">
              <a:buNone/>
            </a:pPr>
            <a:endParaRPr lang="en-ZA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model is </a:t>
            </a:r>
            <a:r>
              <a:rPr lang="en-ZA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due:</a:t>
            </a:r>
          </a:p>
          <a:p>
            <a:pPr marL="0" indent="0">
              <a:buNone/>
            </a:pP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recall (</a:t>
            </a:r>
            <a:r>
              <a:rPr lang="en-ZA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ie</a:t>
            </a:r>
            <a:r>
              <a:rPr lang="en-ZA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best fraud detection) and balanced trade off between false positives &amp; false negatives</a:t>
            </a:r>
          </a:p>
        </p:txBody>
      </p:sp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2D94499-49C6-D161-BEF0-D050788FE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7108" y="899680"/>
            <a:ext cx="2479447" cy="2096520"/>
          </a:xfrm>
          <a:prstGeom prst="rect">
            <a:avLst/>
          </a:prstGeom>
        </p:spPr>
      </p:pic>
      <p:pic>
        <p:nvPicPr>
          <p:cNvPr id="7" name="Picture 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48E6C99-976A-5710-75B9-A992D7883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7108" y="3088873"/>
            <a:ext cx="2535101" cy="2096519"/>
          </a:xfrm>
          <a:prstGeom prst="rect">
            <a:avLst/>
          </a:prstGeom>
        </p:spPr>
      </p:pic>
      <p:pic>
        <p:nvPicPr>
          <p:cNvPr id="9" name="Picture 8" descr="A screenshot of a graph&#10;&#10;AI-generated content may be incorrect.">
            <a:extLst>
              <a:ext uri="{FF2B5EF4-FFF2-40B4-BE49-F238E27FC236}">
                <a16:creationId xmlns:a16="http://schemas.microsoft.com/office/drawing/2014/main" id="{1146EA06-7EB2-E3BE-9D58-F271C6247D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108" y="5236963"/>
            <a:ext cx="3002540" cy="1516511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TM02836342[[fn=Ion]]</Template>
  <TotalTime>188</TotalTime>
  <Words>520</Words>
  <Application>Microsoft Office PowerPoint</Application>
  <PresentationFormat>On-screen Show (4:3)</PresentationFormat>
  <Paragraphs>91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Gothic</vt:lpstr>
      <vt:lpstr>Times New Roman</vt:lpstr>
      <vt:lpstr>Wingdings 3</vt:lpstr>
      <vt:lpstr>Ion</vt:lpstr>
      <vt:lpstr>Credit Card Fraud Detection Using Machine Learning  Protecting Digital Payments with Machine Learning</vt:lpstr>
      <vt:lpstr>Problem Definition &amp; ML Framing</vt:lpstr>
      <vt:lpstr>Dataset Overview</vt:lpstr>
      <vt:lpstr>Challenges &amp; Success Metrics</vt:lpstr>
      <vt:lpstr>Data Cleaning &amp; Preprocessing</vt:lpstr>
      <vt:lpstr>Handling Imbalance</vt:lpstr>
      <vt:lpstr>EDA (Exploratory Data Analysis)</vt:lpstr>
      <vt:lpstr>Models Implemented</vt:lpstr>
      <vt:lpstr>Model Evaluation &amp; Comparison</vt:lpstr>
      <vt:lpstr>Model Explainability</vt:lpstr>
      <vt:lpstr>Ethical AI, Bias &amp; Limitations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Lungelo Nyalungu</dc:creator>
  <cp:keywords/>
  <dc:description>generated using python-pptx</dc:description>
  <cp:lastModifiedBy>Nyalungu, Lungelo</cp:lastModifiedBy>
  <cp:revision>3</cp:revision>
  <dcterms:created xsi:type="dcterms:W3CDTF">2013-01-27T09:14:16Z</dcterms:created>
  <dcterms:modified xsi:type="dcterms:W3CDTF">2025-12-24T16:53:04Z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16eec4e-c7b8-491d-b7d8-90a69632743d_Enabled">
    <vt:lpwstr>true</vt:lpwstr>
  </property>
  <property fmtid="{D5CDD505-2E9C-101B-9397-08002B2CF9AE}" pid="3" name="MSIP_Label_216eec4e-c7b8-491d-b7d8-90a69632743d_SetDate">
    <vt:lpwstr>2025-12-24T12:40:50Z</vt:lpwstr>
  </property>
  <property fmtid="{D5CDD505-2E9C-101B-9397-08002B2CF9AE}" pid="4" name="MSIP_Label_216eec4e-c7b8-491d-b7d8-90a69632743d_Method">
    <vt:lpwstr>Standard</vt:lpwstr>
  </property>
  <property fmtid="{D5CDD505-2E9C-101B-9397-08002B2CF9AE}" pid="5" name="MSIP_Label_216eec4e-c7b8-491d-b7d8-90a69632743d_Name">
    <vt:lpwstr>216eec4e-c7b8-491d-b7d8-90a69632743d</vt:lpwstr>
  </property>
  <property fmtid="{D5CDD505-2E9C-101B-9397-08002B2CF9AE}" pid="6" name="MSIP_Label_216eec4e-c7b8-491d-b7d8-90a69632743d_SiteId">
    <vt:lpwstr>4032514a-830a-4f20-9539-81bbc35b3cd9</vt:lpwstr>
  </property>
  <property fmtid="{D5CDD505-2E9C-101B-9397-08002B2CF9AE}" pid="7" name="MSIP_Label_216eec4e-c7b8-491d-b7d8-90a69632743d_ActionId">
    <vt:lpwstr>2c9057ed-785c-4752-931e-058c950f8095</vt:lpwstr>
  </property>
  <property fmtid="{D5CDD505-2E9C-101B-9397-08002B2CF9AE}" pid="8" name="MSIP_Label_216eec4e-c7b8-491d-b7d8-90a69632743d_ContentBits">
    <vt:lpwstr>0</vt:lpwstr>
  </property>
  <property fmtid="{D5CDD505-2E9C-101B-9397-08002B2CF9AE}" pid="9" name="MSIP_Label_216eec4e-c7b8-491d-b7d8-90a69632743d_Tag">
    <vt:lpwstr>10, 3, 0, 1</vt:lpwstr>
  </property>
</Properties>
</file>

<file path=docProps/thumbnail.jpeg>
</file>